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451" r:id="rId5"/>
    <p:sldId id="449" r:id="rId6"/>
    <p:sldId id="450" r:id="rId7"/>
    <p:sldId id="45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62015-6578-E349-9659-4037EC7F4DBD}" v="13" dt="2022-02-17T11:49:49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1B788-3604-F341-A8E9-98F3FB0BE8A5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1C0C6-EBEA-7840-B891-133CEA5909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>
            <a:extLst>
              <a:ext uri="{FF2B5EF4-FFF2-40B4-BE49-F238E27FC236}">
                <a16:creationId xmlns:a16="http://schemas.microsoft.com/office/drawing/2014/main" id="{E940D8D8-2911-454B-99DC-CB6C90061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>
            <a:extLst>
              <a:ext uri="{FF2B5EF4-FFF2-40B4-BE49-F238E27FC236}">
                <a16:creationId xmlns:a16="http://schemas.microsoft.com/office/drawing/2014/main" id="{540D678A-028B-0740-96E4-4D4437944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4036" name="Tijdelijke aanduiding voor dianummer 3">
            <a:extLst>
              <a:ext uri="{FF2B5EF4-FFF2-40B4-BE49-F238E27FC236}">
                <a16:creationId xmlns:a16="http://schemas.microsoft.com/office/drawing/2014/main" id="{B9D59AEF-904C-094B-AA01-B04BD2C78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1488B5-1CF2-4543-BD5C-B663BD28001E}" type="slidenum">
              <a:rPr lang="nl-NL" altLang="nl-NL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4</a:t>
            </a:fld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28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>
            <a:extLst>
              <a:ext uri="{FF2B5EF4-FFF2-40B4-BE49-F238E27FC236}">
                <a16:creationId xmlns:a16="http://schemas.microsoft.com/office/drawing/2014/main" id="{E940D8D8-2911-454B-99DC-CB6C900615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>
            <a:extLst>
              <a:ext uri="{FF2B5EF4-FFF2-40B4-BE49-F238E27FC236}">
                <a16:creationId xmlns:a16="http://schemas.microsoft.com/office/drawing/2014/main" id="{540D678A-028B-0740-96E4-4D44379441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4036" name="Tijdelijke aanduiding voor dianummer 3">
            <a:extLst>
              <a:ext uri="{FF2B5EF4-FFF2-40B4-BE49-F238E27FC236}">
                <a16:creationId xmlns:a16="http://schemas.microsoft.com/office/drawing/2014/main" id="{B9D59AEF-904C-094B-AA01-B04BD2C78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1488B5-1CF2-4543-BD5C-B663BD28001E}" type="slidenum">
              <a:rPr lang="nl-NL" altLang="nl-NL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5</a:t>
            </a:fld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3422F7FA-8755-1D4D-AB30-CD3025048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1D314EDE-1B40-8E4E-8BE0-A9343D9D9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E799A3B3-834C-5A41-8B3F-4FF91204E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C0713A-39FD-B84C-8C98-883C2690C86F}" type="slidenum">
              <a:rPr lang="nl-NL" altLang="nl-NL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6</a:t>
            </a:fld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3422F7FA-8755-1D4D-AB30-CD3025048D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1D314EDE-1B40-8E4E-8BE0-A9343D9D90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E799A3B3-834C-5A41-8B3F-4FF91204E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C0713A-39FD-B84C-8C98-883C2690C86F}" type="slidenum">
              <a:rPr lang="nl-NL" altLang="nl-NL">
                <a:latin typeface="Calibri" panose="020F0502020204030204" pitchFamily="34" charset="0"/>
                <a:ea typeface="ＭＳ Ｐゴシック" panose="020B0600070205080204" pitchFamily="34" charset="-128"/>
              </a:rPr>
              <a:pPr/>
              <a:t>7</a:t>
            </a:fld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54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F108D-40A0-A240-8546-8B8AC54BD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3DF61F-3F05-0847-B532-F396647A4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7BD0CF-9E52-A44C-B0DD-43DFBD10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4198B-0EAC-9043-9B33-AEDE72E6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D2224D-5AB3-294B-8FD8-7740708C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79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5515B-3647-2C42-BEF0-7EE5B8B6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6FDC85-F52C-1C43-8C95-ED8F596D1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954D30-292A-FF42-825C-F8E86A78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B894A6-4CFF-4A4C-B2A2-E9820EDD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D8DEC3-482D-1B4E-90F3-570155E5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7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C86F427-9A90-1148-91E9-8BF189453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D2235B-395A-A545-8082-8614B609B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69C911-3F03-8647-8D24-9A36D377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3029BF-116B-DF4C-84BA-FBC3E200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E1EB6A-A8CE-884E-A949-7C39A0BE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96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F69C8-D460-1B49-8F7D-28455589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D2E2B-02F1-5148-A5C7-59B7380F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543D64-AB00-D340-8286-AFB57DA0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24FA9D-F5F1-8D4A-9473-65F9F8CC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CC280B-934D-6C46-8FC1-AE3AD381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78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E7D17-E509-5E4B-9486-1595CB5E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73595-07EE-E746-9755-64663699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D839F0-A208-3947-83B3-E9A72AE9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78373A-C011-334F-AEE7-4993B1F4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03BF51-3A35-BA4D-AFFD-7778B0CF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7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197E5-F350-F948-B985-B489F1AE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CFD703-7FBB-1B4C-B801-65A42E5D5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1BBA72-53EA-F34B-A761-CEE214AFB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90FDDC-C349-364A-B2CB-6182B1E6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D94DAF2-4DF4-3042-BC26-7E95B31F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F81475-2290-8445-98C3-1943FA83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02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6E6E0-85FA-6446-AFC3-B35BE24C3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F4B190-697A-964A-A39E-4C1B3933B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3C5C12-1BC8-AE48-B02A-780E6F850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794465-CCC9-B44F-A202-78FE46A7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00B9717-A1D4-2741-8E19-56DFA2F5E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24D2BA6-94FA-704F-8E96-BC286538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73AE554-B243-0249-ACE0-25202C99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8BB429B-D613-C84F-B963-CAAE1420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50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26742-B245-4C46-AFD8-C144C7DD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7620D4-2B0F-3048-B0A8-23356EBB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ED2B16-58E5-B34F-AF94-7293B9A8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6458D7-B032-A148-9502-A319BFA5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77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63384BB-661C-FE41-ACB6-24E487CB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A3CAA10-EDE5-3749-AD68-BAFB5707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CB0019-A953-3E4E-857C-B1C7CA85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6A375-608A-4249-9A3F-F709076D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1752F-B900-7A41-B9AA-5CC9C158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CDD72-398F-F540-AD1A-686DB865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0AEEF5-25B6-A348-8D53-3BAC6A35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B5243B-BBFE-E44E-A928-D8477462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E47A3F-A037-7241-9EE4-0AC3FFDA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0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A761-7133-1440-A1C1-BE86D67D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FF7BCA-0034-8E4E-9273-373104EB6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78AB8D-B7C3-8B4A-8C89-B789472B8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58FC5C-0285-904E-9B3A-E0F76085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CD80E8-59A7-FA42-9716-1985FD60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30699-7DFE-804F-9543-143921EB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9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1E9AD0-575E-834C-9AF7-DD604C21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CAE09B-6942-B447-BC4D-98C03965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220BC-580A-554A-A85B-06ABDDEDF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DAB0-4069-3948-B7A4-480AEDA5F97F}" type="datetimeFigureOut">
              <a:rPr lang="nl-NL" smtClean="0"/>
              <a:t>25-2-2022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681577-7018-7547-991B-A95CEC5C3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0D72EE-1AC9-164A-B9DB-B66FC048D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A6AF7-7F98-1A40-93C2-294EEE8612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7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ECF888C6-B61C-2F44-A2A6-14AE89241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" r="23898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F7BC17-48E6-E849-90E0-29552C00556D}"/>
              </a:ext>
            </a:extLst>
          </p:cNvPr>
          <p:cNvSpPr txBox="1"/>
          <p:nvPr/>
        </p:nvSpPr>
        <p:spPr>
          <a:xfrm>
            <a:off x="6343650" y="3962400"/>
            <a:ext cx="550581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Energie Collectief Capelle (ECC)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Warmtebeelden actie 2021/2022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611A9D-22F8-064E-BEE9-38F5336C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0" b="2991"/>
          <a:stretch/>
        </p:blipFill>
        <p:spPr>
          <a:xfrm>
            <a:off x="8631936" y="7"/>
            <a:ext cx="3560068" cy="3041396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116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3611A9D-22F8-064E-BEE9-38F5336C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3" y="259367"/>
            <a:ext cx="1774479" cy="1600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F7BC17-48E6-E849-90E0-29552C00556D}"/>
              </a:ext>
            </a:extLst>
          </p:cNvPr>
          <p:cNvSpPr txBox="1"/>
          <p:nvPr/>
        </p:nvSpPr>
        <p:spPr>
          <a:xfrm>
            <a:off x="2975343" y="590741"/>
            <a:ext cx="6601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Collectief Capelle (ECC)</a:t>
            </a:r>
          </a:p>
          <a:p>
            <a:pPr algn="ctr"/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 actie 2021/2022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7A1FE8-F410-A145-8557-2505B3A9C73A}"/>
              </a:ext>
            </a:extLst>
          </p:cNvPr>
          <p:cNvSpPr txBox="1"/>
          <p:nvPr/>
        </p:nvSpPr>
        <p:spPr>
          <a:xfrm>
            <a:off x="2107022" y="1742944"/>
            <a:ext cx="7778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Vrijwilligers, die door bewoners te informeren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 wil stimuleren om energiebesparende maatregelen te nemen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Verschaffen informatie over waar (en geven een indicatie van hoeveel) warmteverlies er bij een woning plaatsvindt.</a:t>
            </a:r>
          </a:p>
          <a:p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betreft dan met name de deur(en), ramen en gevel.</a:t>
            </a:r>
          </a:p>
          <a:p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EC6E502-C346-AE49-AB1C-7C64E9CF74A3}"/>
              </a:ext>
            </a:extLst>
          </p:cNvPr>
          <p:cNvSpPr txBox="1"/>
          <p:nvPr/>
        </p:nvSpPr>
        <p:spPr>
          <a:xfrm>
            <a:off x="4579" y="6440375"/>
            <a:ext cx="1227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Warmtebeelden: Johan Monster, Dick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Biesta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Daniëlle Visscher, Rien Kouwenhoven, Boudewijn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Backx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John Renirie</a:t>
            </a:r>
          </a:p>
        </p:txBody>
      </p:sp>
    </p:spTree>
    <p:extLst>
      <p:ext uri="{BB962C8B-B14F-4D97-AF65-F5344CB8AC3E}">
        <p14:creationId xmlns:p14="http://schemas.microsoft.com/office/powerpoint/2010/main" val="337251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3611A9D-22F8-064E-BEE9-38F5336C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3" y="259367"/>
            <a:ext cx="1774479" cy="16002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CF7BC17-48E6-E849-90E0-29552C00556D}"/>
              </a:ext>
            </a:extLst>
          </p:cNvPr>
          <p:cNvSpPr txBox="1"/>
          <p:nvPr/>
        </p:nvSpPr>
        <p:spPr>
          <a:xfrm>
            <a:off x="2975343" y="590741"/>
            <a:ext cx="6601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Energie Collectief Capelle (ECC)</a:t>
            </a:r>
          </a:p>
          <a:p>
            <a:pPr algn="ctr"/>
            <a:r>
              <a:rPr lang="nl-NL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 actie 2021/2022</a:t>
            </a:r>
          </a:p>
        </p:txBody>
      </p:sp>
      <p:sp>
        <p:nvSpPr>
          <p:cNvPr id="7" name="Tekstvak 5">
            <a:extLst>
              <a:ext uri="{FF2B5EF4-FFF2-40B4-BE49-F238E27FC236}">
                <a16:creationId xmlns:a16="http://schemas.microsoft.com/office/drawing/2014/main" id="{6B492B3A-27C0-104B-BF60-81727E5E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952" y="1581877"/>
            <a:ext cx="8145462" cy="50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Aft>
                <a:spcPts val="1200"/>
              </a:spcAft>
            </a:pPr>
            <a:endParaRPr lang="nl-NL" altLang="nl-N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moet </a:t>
            </a:r>
            <a:r>
              <a:rPr lang="nl-NL" altLang="nl-NL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droog</a:t>
            </a: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zijn, </a:t>
            </a:r>
            <a:r>
              <a:rPr lang="nl-NL" altLang="nl-NL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kouder</a:t>
            </a: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nl-NL" altLang="nl-NL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graden en </a:t>
            </a:r>
            <a:r>
              <a:rPr lang="nl-NL" altLang="nl-NL" sz="2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zon</a:t>
            </a: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 de gevel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Meestal is ‘s morgens vroeg, als het net licht wordt, het gunstigste om de beelden te maken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tot 5 dagen vooraf krijgt de bewoner een e-mail.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Verzocht wordt om een uur tevoren de verwarming aan te zetten. De bewoner hoeft niet thuis te zijn op het moment van maken van de warmtebeelden.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altLang="nl-N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warmtebeelden worden naar de bewoner gestuurd met daarbij een uitleg. Tevens wordt de mogelijkheid geboden om telefonisch nadere toelichting te krijgen.</a:t>
            </a: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altLang="nl-N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588AACE-AEFC-5F42-9E45-03E3A1AD1F2F}"/>
              </a:ext>
            </a:extLst>
          </p:cNvPr>
          <p:cNvSpPr txBox="1"/>
          <p:nvPr/>
        </p:nvSpPr>
        <p:spPr>
          <a:xfrm>
            <a:off x="4579" y="6440375"/>
            <a:ext cx="1227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Warmtebeelden: Johan Monster, Dick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Biesta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Daniëlle Visscher, Rien Kouwenhoven, Boudewijn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Backx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John Renirie</a:t>
            </a:r>
          </a:p>
        </p:txBody>
      </p:sp>
    </p:spTree>
    <p:extLst>
      <p:ext uri="{BB962C8B-B14F-4D97-AF65-F5344CB8AC3E}">
        <p14:creationId xmlns:p14="http://schemas.microsoft.com/office/powerpoint/2010/main" val="264847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2D611BA-3B3F-4941-9A0F-5059D71B55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25034" y="332317"/>
            <a:ext cx="9378951" cy="1143000"/>
          </a:xfrm>
        </p:spPr>
        <p:txBody>
          <a:bodyPr/>
          <a:lstStyle/>
          <a:p>
            <a:pPr eaLnBrk="1" hangingPunct="1"/>
            <a:r>
              <a:rPr lang="nl-NL" alt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Vreemde kleuren</a:t>
            </a:r>
          </a:p>
        </p:txBody>
      </p:sp>
      <p:pic>
        <p:nvPicPr>
          <p:cNvPr id="32771" name="Afbeelding 1">
            <a:extLst>
              <a:ext uri="{FF2B5EF4-FFF2-40B4-BE49-F238E27FC236}">
                <a16:creationId xmlns:a16="http://schemas.microsoft.com/office/drawing/2014/main" id="{5CE6EFF2-8D42-CF4E-86D3-6A98F751B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8" y="270933"/>
            <a:ext cx="1352549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fbeelding 4">
            <a:extLst>
              <a:ext uri="{FF2B5EF4-FFF2-40B4-BE49-F238E27FC236}">
                <a16:creationId xmlns:a16="http://schemas.microsoft.com/office/drawing/2014/main" id="{48C70534-0037-E346-B4F4-B2186D43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86785"/>
            <a:ext cx="1295400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528D6B6-B10D-8542-A7F0-BE6209D5E214}"/>
              </a:ext>
            </a:extLst>
          </p:cNvPr>
          <p:cNvSpPr txBox="1"/>
          <p:nvPr/>
        </p:nvSpPr>
        <p:spPr>
          <a:xfrm>
            <a:off x="1072617" y="2121408"/>
            <a:ext cx="102806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Warmtestraling is ook licht. Echter het kan niet door onze ogen worden waargenomen.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warmtebeeld camera kan dat wel en zet dat om in zichtbaar licht.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kleuren van een warmtebeeld zijn als volgt: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Donkerblauw 	- zeer weinig warmte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Paars		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Rood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Oranje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Geel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		- heel veel warmte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A16EB0E7-E115-2142-A607-CCEC5C0076E4}"/>
              </a:ext>
            </a:extLst>
          </p:cNvPr>
          <p:cNvCxnSpPr>
            <a:cxnSpLocks/>
          </p:cNvCxnSpPr>
          <p:nvPr/>
        </p:nvCxnSpPr>
        <p:spPr>
          <a:xfrm>
            <a:off x="4141852" y="3836290"/>
            <a:ext cx="0" cy="106432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E0812F2-D643-8F48-BFDA-4BE2A6F315A2}"/>
              </a:ext>
            </a:extLst>
          </p:cNvPr>
          <p:cNvSpPr txBox="1"/>
          <p:nvPr/>
        </p:nvSpPr>
        <p:spPr>
          <a:xfrm>
            <a:off x="4579" y="6440375"/>
            <a:ext cx="1227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Warmtebeelden: Johan Monster, Dick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Biesta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Daniëlle Visscher, Rien Kouwenhoven, Boudewijn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Backx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John Renirie</a:t>
            </a:r>
          </a:p>
        </p:txBody>
      </p:sp>
    </p:spTree>
    <p:extLst>
      <p:ext uri="{BB962C8B-B14F-4D97-AF65-F5344CB8AC3E}">
        <p14:creationId xmlns:p14="http://schemas.microsoft.com/office/powerpoint/2010/main" val="295428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2D611BA-3B3F-4941-9A0F-5059D71B55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25034" y="332317"/>
            <a:ext cx="9378951" cy="1143000"/>
          </a:xfrm>
        </p:spPr>
        <p:txBody>
          <a:bodyPr/>
          <a:lstStyle/>
          <a:p>
            <a:pPr eaLnBrk="1" hangingPunct="1"/>
            <a:r>
              <a:rPr lang="nl-NL" altLang="nl-NL" sz="4000">
                <a:latin typeface="Calibri" panose="020F0502020204030204" pitchFamily="34" charset="0"/>
                <a:cs typeface="Calibri" panose="020F0502020204030204" pitchFamily="34" charset="0"/>
              </a:rPr>
              <a:t>Voorbeelden</a:t>
            </a:r>
          </a:p>
        </p:txBody>
      </p:sp>
      <p:pic>
        <p:nvPicPr>
          <p:cNvPr id="32771" name="Afbeelding 1">
            <a:extLst>
              <a:ext uri="{FF2B5EF4-FFF2-40B4-BE49-F238E27FC236}">
                <a16:creationId xmlns:a16="http://schemas.microsoft.com/office/drawing/2014/main" id="{5CE6EFF2-8D42-CF4E-86D3-6A98F751B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8" y="270933"/>
            <a:ext cx="1352549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fbeelding 4">
            <a:extLst>
              <a:ext uri="{FF2B5EF4-FFF2-40B4-BE49-F238E27FC236}">
                <a16:creationId xmlns:a16="http://schemas.microsoft.com/office/drawing/2014/main" id="{48C70534-0037-E346-B4F4-B2186D43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86785"/>
            <a:ext cx="1295400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>
            <a:extLst>
              <a:ext uri="{FF2B5EF4-FFF2-40B4-BE49-F238E27FC236}">
                <a16:creationId xmlns:a16="http://schemas.microsoft.com/office/drawing/2014/main" id="{6B4894C4-D93C-9341-963F-183C04815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5" y="2070101"/>
            <a:ext cx="3704167" cy="273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>
            <a:extLst>
              <a:ext uri="{FF2B5EF4-FFF2-40B4-BE49-F238E27FC236}">
                <a16:creationId xmlns:a16="http://schemas.microsoft.com/office/drawing/2014/main" id="{AB4D405F-25A4-0F4E-A7AF-7CC069AE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7" y="2044701"/>
            <a:ext cx="3647016" cy="274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>
            <a:extLst>
              <a:ext uri="{FF2B5EF4-FFF2-40B4-BE49-F238E27FC236}">
                <a16:creationId xmlns:a16="http://schemas.microsoft.com/office/drawing/2014/main" id="{6A1866C0-1790-A04F-95DC-CBA3B498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85" y="2032000"/>
            <a:ext cx="3636433" cy="27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3">
            <a:extLst>
              <a:ext uri="{FF2B5EF4-FFF2-40B4-BE49-F238E27FC236}">
                <a16:creationId xmlns:a16="http://schemas.microsoft.com/office/drawing/2014/main" id="{2F65A20B-2B29-944B-B780-FD78B082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40" y="1536701"/>
            <a:ext cx="115929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r>
              <a:rPr lang="nl-NL" altLang="nl-NL" sz="21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Goede isolatie in vergelijking	 Woning met dubbelglas	   	   Dezelfde woning met HR++ glas </a:t>
            </a: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r>
              <a:rPr lang="nl-NL" altLang="nl-NL" sz="21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 de linker buren		 Deur laat veel warmte door</a:t>
            </a: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  <a:buFontTx/>
              <a:buChar char="•"/>
            </a:pP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  <a:buFontTx/>
              <a:buChar char="•"/>
            </a:pP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br>
              <a:rPr lang="nl-NL" altLang="nl-NL" sz="2133" dirty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6DE4C-8546-0D4A-AAF4-71A26DE476B1}"/>
              </a:ext>
            </a:extLst>
          </p:cNvPr>
          <p:cNvSpPr txBox="1"/>
          <p:nvPr/>
        </p:nvSpPr>
        <p:spPr>
          <a:xfrm>
            <a:off x="4579" y="6440375"/>
            <a:ext cx="1227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Warmtebeelden: Johan Monster, Dick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Biesta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Daniëlle Visscher, Rien Kouwenhoven, Boudewijn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Backx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John Renirie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B160418-343C-2C4D-95D9-A90A334312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25034" y="332317"/>
            <a:ext cx="9378951" cy="1143000"/>
          </a:xfrm>
        </p:spPr>
        <p:txBody>
          <a:bodyPr/>
          <a:lstStyle/>
          <a:p>
            <a:pPr eaLnBrk="1" hangingPunct="1"/>
            <a:r>
              <a:rPr lang="nl-NL" altLang="nl-NL" sz="4000">
                <a:latin typeface="Calibri" panose="020F0502020204030204" pitchFamily="34" charset="0"/>
                <a:cs typeface="Calibri" panose="020F0502020204030204" pitchFamily="34" charset="0"/>
              </a:rPr>
              <a:t>Voorbeelden</a:t>
            </a:r>
          </a:p>
        </p:txBody>
      </p:sp>
      <p:pic>
        <p:nvPicPr>
          <p:cNvPr id="33795" name="Afbeelding 1">
            <a:extLst>
              <a:ext uri="{FF2B5EF4-FFF2-40B4-BE49-F238E27FC236}">
                <a16:creationId xmlns:a16="http://schemas.microsoft.com/office/drawing/2014/main" id="{A8491579-CBDF-484A-A197-DCBFA6BEC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8" y="270933"/>
            <a:ext cx="1352549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Afbeelding 4">
            <a:extLst>
              <a:ext uri="{FF2B5EF4-FFF2-40B4-BE49-F238E27FC236}">
                <a16:creationId xmlns:a16="http://schemas.microsoft.com/office/drawing/2014/main" id="{AEEB8F12-E1BC-6248-9010-F732F803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86785"/>
            <a:ext cx="1295400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3">
            <a:extLst>
              <a:ext uri="{FF2B5EF4-FFF2-40B4-BE49-F238E27FC236}">
                <a16:creationId xmlns:a16="http://schemas.microsoft.com/office/drawing/2014/main" id="{FCE34493-0EC3-C54F-B40E-3983C139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18" y="1524000"/>
            <a:ext cx="1159298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9" rIns="121917" bIns="60959"/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r>
              <a:rPr lang="nl-NL" altLang="nl-NL" sz="21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Links een woning met bouwjaar na 1992 en rechts een woning uit de jaren '60. Bij de woning rechts</a:t>
            </a: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r>
              <a:rPr lang="nl-NL" altLang="nl-NL" sz="21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zijn de muren erg geel in vergelijking tot de woning links vanwege de warmtelek door de muren.</a:t>
            </a: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b="1" dirty="0">
              <a:solidFill>
                <a:srgbClr val="00447A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  <a:buFontTx/>
              <a:buChar char="•"/>
            </a:pP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  <a:buFontTx/>
              <a:buChar char="•"/>
            </a:pP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0000"/>
              </a:spcBef>
              <a:buClr>
                <a:srgbClr val="5793C9"/>
              </a:buClr>
            </a:pPr>
            <a:br>
              <a:rPr lang="nl-NL" altLang="nl-NL" sz="2133" dirty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endParaRPr lang="nl-NL" altLang="nl-NL" sz="2133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3798" name="Afbeelding 8">
            <a:extLst>
              <a:ext uri="{FF2B5EF4-FFF2-40B4-BE49-F238E27FC236}">
                <a16:creationId xmlns:a16="http://schemas.microsoft.com/office/drawing/2014/main" id="{9F638232-8F77-FE4E-8488-0AA02154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1" y="1966384"/>
            <a:ext cx="3632200" cy="27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Afbeelding 9">
            <a:extLst>
              <a:ext uri="{FF2B5EF4-FFF2-40B4-BE49-F238E27FC236}">
                <a16:creationId xmlns:a16="http://schemas.microsoft.com/office/drawing/2014/main" id="{5F37E2E9-03C5-1D4A-8DFE-D353DE407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34" y="1960034"/>
            <a:ext cx="3623733" cy="274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1C2FF39-7C15-7A4C-96AF-4F2056C24DEE}"/>
              </a:ext>
            </a:extLst>
          </p:cNvPr>
          <p:cNvSpPr txBox="1"/>
          <p:nvPr/>
        </p:nvSpPr>
        <p:spPr>
          <a:xfrm>
            <a:off x="4579" y="6440375"/>
            <a:ext cx="1227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Warmtebeelden: Johan Monster, Dick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Biesta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Daniëlle Visscher, Rien Kouwenhoven, Boudewijn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Backx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John Renirie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B160418-343C-2C4D-95D9-A90A334312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25034" y="332317"/>
            <a:ext cx="93789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NL" altLang="nl-NL" sz="4000" dirty="0">
                <a:latin typeface="Calibri" panose="020F0502020204030204" pitchFamily="34" charset="0"/>
                <a:cs typeface="Calibri" panose="020F0502020204030204" pitchFamily="34" charset="0"/>
              </a:rPr>
              <a:t>Stand van zaken op 17 februari 2022</a:t>
            </a:r>
            <a:br>
              <a:rPr lang="nl-NL" altLang="nl-NL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 actie 2021/2022</a:t>
            </a:r>
            <a:br>
              <a:rPr lang="nl-N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795" name="Afbeelding 1">
            <a:extLst>
              <a:ext uri="{FF2B5EF4-FFF2-40B4-BE49-F238E27FC236}">
                <a16:creationId xmlns:a16="http://schemas.microsoft.com/office/drawing/2014/main" id="{A8491579-CBDF-484A-A197-DCBFA6BEC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18" y="270933"/>
            <a:ext cx="1352549" cy="7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Afbeelding 4">
            <a:extLst>
              <a:ext uri="{FF2B5EF4-FFF2-40B4-BE49-F238E27FC236}">
                <a16:creationId xmlns:a16="http://schemas.microsoft.com/office/drawing/2014/main" id="{AEEB8F12-E1BC-6248-9010-F732F8031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" y="86785"/>
            <a:ext cx="1295400" cy="116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1C2FF39-7C15-7A4C-96AF-4F2056C24DEE}"/>
              </a:ext>
            </a:extLst>
          </p:cNvPr>
          <p:cNvSpPr txBox="1"/>
          <p:nvPr/>
        </p:nvSpPr>
        <p:spPr>
          <a:xfrm>
            <a:off x="4579" y="6440375"/>
            <a:ext cx="12271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Warmtebeelden: Johan Monster, Dick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Biesta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Daniëlle Visscher, Rien Kouwenhoven, Boudewijn </a:t>
            </a:r>
            <a:r>
              <a:rPr lang="nl-N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Backx</a:t>
            </a: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John Renirie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4C9AFD0-B742-F246-81CF-3158ED0F0FF0}"/>
              </a:ext>
            </a:extLst>
          </p:cNvPr>
          <p:cNvSpPr txBox="1"/>
          <p:nvPr/>
        </p:nvSpPr>
        <p:spPr>
          <a:xfrm>
            <a:off x="865631" y="1914144"/>
            <a:ext cx="9838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doel is om bij 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r>
              <a:rPr lang="nl-NL" sz="24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woningen warmtebeeld opnames 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Reeds 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250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bewoners hebben de warmtebeeld opname van hun woning aangevraagd en er komen nog steeds nieuwe aanmeldingen binnen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</a:t>
            </a:r>
            <a:r>
              <a:rPr lang="nl-N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182</a:t>
            </a: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woningen zijn er inmiddels opnames gemaakt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de overige opnames te kunnen maken hopen wij op een koudegolf…….</a:t>
            </a:r>
          </a:p>
        </p:txBody>
      </p:sp>
    </p:spTree>
    <p:extLst>
      <p:ext uri="{BB962C8B-B14F-4D97-AF65-F5344CB8AC3E}">
        <p14:creationId xmlns:p14="http://schemas.microsoft.com/office/powerpoint/2010/main" val="6323277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491</Words>
  <Application>Microsoft Office PowerPoint</Application>
  <PresentationFormat>Breedbeeld</PresentationFormat>
  <Paragraphs>87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Vreemde kleuren</vt:lpstr>
      <vt:lpstr>Voorbeelden</vt:lpstr>
      <vt:lpstr>Voorbeelden</vt:lpstr>
      <vt:lpstr>Stand van zaken op 17 februari 2022 Warmtebeelden actie 2021/2022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John Renirie</dc:creator>
  <cp:lastModifiedBy>Suzan Mannens</cp:lastModifiedBy>
  <cp:revision>6</cp:revision>
  <dcterms:created xsi:type="dcterms:W3CDTF">2022-02-17T08:27:19Z</dcterms:created>
  <dcterms:modified xsi:type="dcterms:W3CDTF">2022-02-25T08:28:39Z</dcterms:modified>
</cp:coreProperties>
</file>